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sldIdLst>
    <p:sldId id="256" r:id="rId2"/>
    <p:sldId id="265" r:id="rId3"/>
    <p:sldId id="272" r:id="rId4"/>
    <p:sldId id="273" r:id="rId5"/>
    <p:sldId id="275" r:id="rId6"/>
    <p:sldId id="276" r:id="rId7"/>
    <p:sldId id="277" r:id="rId8"/>
    <p:sldId id="267" r:id="rId9"/>
    <p:sldId id="268" r:id="rId10"/>
    <p:sldId id="269" r:id="rId11"/>
    <p:sldId id="271" r:id="rId12"/>
    <p:sldId id="278" r:id="rId13"/>
    <p:sldId id="279" r:id="rId14"/>
    <p:sldId id="270" r:id="rId15"/>
    <p:sldId id="274" r:id="rId16"/>
    <p:sldId id="280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1F96292-79E2-4E21-8E54-68F467B4BF44}" v="19" dt="2025-09-26T17:20:29.03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572" autoAdjust="0"/>
    <p:restoredTop sz="94660"/>
  </p:normalViewPr>
  <p:slideViewPr>
    <p:cSldViewPr snapToGrid="0">
      <p:cViewPr varScale="1">
        <p:scale>
          <a:sx n="69" d="100"/>
          <a:sy n="69" d="100"/>
        </p:scale>
        <p:origin x="91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OKURI SIVA SAI KRISHNA" userId="04df38e6cc561493" providerId="LiveId" clId="{7BB85344-73CE-400E-A841-331ADC14AD21}"/>
    <pc:docChg chg="undo redo custSel addSld modSld">
      <pc:chgData name="POKURI SIVA SAI KRISHNA" userId="04df38e6cc561493" providerId="LiveId" clId="{7BB85344-73CE-400E-A841-331ADC14AD21}" dt="2025-09-26T17:20:30.467" v="175" actId="20577"/>
      <pc:docMkLst>
        <pc:docMk/>
      </pc:docMkLst>
      <pc:sldChg chg="modSp mod">
        <pc:chgData name="POKURI SIVA SAI KRISHNA" userId="04df38e6cc561493" providerId="LiveId" clId="{7BB85344-73CE-400E-A841-331ADC14AD21}" dt="2025-09-26T17:10:02.306" v="98" actId="20577"/>
        <pc:sldMkLst>
          <pc:docMk/>
          <pc:sldMk cId="575609510" sldId="256"/>
        </pc:sldMkLst>
        <pc:spChg chg="mod">
          <ac:chgData name="POKURI SIVA SAI KRISHNA" userId="04df38e6cc561493" providerId="LiveId" clId="{7BB85344-73CE-400E-A841-331ADC14AD21}" dt="2025-09-26T17:09:17.530" v="66" actId="1076"/>
          <ac:spMkLst>
            <pc:docMk/>
            <pc:sldMk cId="575609510" sldId="256"/>
            <ac:spMk id="3" creationId="{679F0394-4D30-5DE6-4508-2124FDF5DE0F}"/>
          </ac:spMkLst>
        </pc:spChg>
        <pc:spChg chg="mod">
          <ac:chgData name="POKURI SIVA SAI KRISHNA" userId="04df38e6cc561493" providerId="LiveId" clId="{7BB85344-73CE-400E-A841-331ADC14AD21}" dt="2025-09-26T17:10:02.306" v="98" actId="20577"/>
          <ac:spMkLst>
            <pc:docMk/>
            <pc:sldMk cId="575609510" sldId="256"/>
            <ac:spMk id="6" creationId="{7E293F70-7E0B-05F6-BE2F-E517012A09BE}"/>
          </ac:spMkLst>
        </pc:spChg>
        <pc:spChg chg="mod">
          <ac:chgData name="POKURI SIVA SAI KRISHNA" userId="04df38e6cc561493" providerId="LiveId" clId="{7BB85344-73CE-400E-A841-331ADC14AD21}" dt="2025-09-26T17:09:40.781" v="72" actId="1076"/>
          <ac:spMkLst>
            <pc:docMk/>
            <pc:sldMk cId="575609510" sldId="256"/>
            <ac:spMk id="7" creationId="{1F6A45F1-E3DC-A92D-4F8D-F4EBAEF5DE6A}"/>
          </ac:spMkLst>
        </pc:spChg>
      </pc:sldChg>
      <pc:sldChg chg="modSp mod">
        <pc:chgData name="POKURI SIVA SAI KRISHNA" userId="04df38e6cc561493" providerId="LiveId" clId="{7BB85344-73CE-400E-A841-331ADC14AD21}" dt="2025-09-26T17:10:49.272" v="101" actId="120"/>
        <pc:sldMkLst>
          <pc:docMk/>
          <pc:sldMk cId="3752407729" sldId="265"/>
        </pc:sldMkLst>
        <pc:spChg chg="mod">
          <ac:chgData name="POKURI SIVA SAI KRISHNA" userId="04df38e6cc561493" providerId="LiveId" clId="{7BB85344-73CE-400E-A841-331ADC14AD21}" dt="2025-09-26T17:10:49.272" v="101" actId="120"/>
          <ac:spMkLst>
            <pc:docMk/>
            <pc:sldMk cId="3752407729" sldId="265"/>
            <ac:spMk id="3" creationId="{ACF31CF5-A7AB-830A-4594-C9130289A086}"/>
          </ac:spMkLst>
        </pc:spChg>
      </pc:sldChg>
      <pc:sldChg chg="modSp mod">
        <pc:chgData name="POKURI SIVA SAI KRISHNA" userId="04df38e6cc561493" providerId="LiveId" clId="{7BB85344-73CE-400E-A841-331ADC14AD21}" dt="2025-09-26T17:20:03.341" v="173" actId="1076"/>
        <pc:sldMkLst>
          <pc:docMk/>
          <pc:sldMk cId="254893082" sldId="269"/>
        </pc:sldMkLst>
        <pc:spChg chg="mod">
          <ac:chgData name="POKURI SIVA SAI KRISHNA" userId="04df38e6cc561493" providerId="LiveId" clId="{7BB85344-73CE-400E-A841-331ADC14AD21}" dt="2025-09-26T17:20:03.341" v="173" actId="1076"/>
          <ac:spMkLst>
            <pc:docMk/>
            <pc:sldMk cId="254893082" sldId="269"/>
            <ac:spMk id="2" creationId="{C8CF1517-9029-CD60-4582-59705FDFA3F9}"/>
          </ac:spMkLst>
        </pc:spChg>
      </pc:sldChg>
      <pc:sldChg chg="modSp mod">
        <pc:chgData name="POKURI SIVA SAI KRISHNA" userId="04df38e6cc561493" providerId="LiveId" clId="{7BB85344-73CE-400E-A841-331ADC14AD21}" dt="2025-09-26T17:20:30.467" v="175" actId="20577"/>
        <pc:sldMkLst>
          <pc:docMk/>
          <pc:sldMk cId="3792420598" sldId="270"/>
        </pc:sldMkLst>
        <pc:spChg chg="mod">
          <ac:chgData name="POKURI SIVA SAI KRISHNA" userId="04df38e6cc561493" providerId="LiveId" clId="{7BB85344-73CE-400E-A841-331ADC14AD21}" dt="2025-09-26T17:20:30.467" v="175" actId="20577"/>
          <ac:spMkLst>
            <pc:docMk/>
            <pc:sldMk cId="3792420598" sldId="270"/>
            <ac:spMk id="2" creationId="{E665C04D-8656-6411-0152-A45E8135ED3D}"/>
          </ac:spMkLst>
        </pc:spChg>
      </pc:sldChg>
      <pc:sldChg chg="modSp mod">
        <pc:chgData name="POKURI SIVA SAI KRISHNA" userId="04df38e6cc561493" providerId="LiveId" clId="{7BB85344-73CE-400E-A841-331ADC14AD21}" dt="2025-09-26T17:19:10.709" v="165" actId="20577"/>
        <pc:sldMkLst>
          <pc:docMk/>
          <pc:sldMk cId="3101548797" sldId="271"/>
        </pc:sldMkLst>
        <pc:spChg chg="mod">
          <ac:chgData name="POKURI SIVA SAI KRISHNA" userId="04df38e6cc561493" providerId="LiveId" clId="{7BB85344-73CE-400E-A841-331ADC14AD21}" dt="2025-09-26T17:19:10.709" v="165" actId="20577"/>
          <ac:spMkLst>
            <pc:docMk/>
            <pc:sldMk cId="3101548797" sldId="271"/>
            <ac:spMk id="2" creationId="{B8CCC6A1-13AF-2A9A-AF8E-1C2C736D41E6}"/>
          </ac:spMkLst>
        </pc:spChg>
      </pc:sldChg>
      <pc:sldChg chg="modSp mod">
        <pc:chgData name="POKURI SIVA SAI KRISHNA" userId="04df38e6cc561493" providerId="LiveId" clId="{7BB85344-73CE-400E-A841-331ADC14AD21}" dt="2025-09-26T17:13:27.645" v="147" actId="14100"/>
        <pc:sldMkLst>
          <pc:docMk/>
          <pc:sldMk cId="3832436034" sldId="272"/>
        </pc:sldMkLst>
        <pc:spChg chg="mod">
          <ac:chgData name="POKURI SIVA SAI KRISHNA" userId="04df38e6cc561493" providerId="LiveId" clId="{7BB85344-73CE-400E-A841-331ADC14AD21}" dt="2025-09-26T17:13:27.645" v="147" actId="14100"/>
          <ac:spMkLst>
            <pc:docMk/>
            <pc:sldMk cId="3832436034" sldId="272"/>
            <ac:spMk id="2" creationId="{2FB58DCF-5E8F-01F1-422C-025ABC0B89FB}"/>
          </ac:spMkLst>
        </pc:spChg>
      </pc:sldChg>
      <pc:sldChg chg="modSp mod">
        <pc:chgData name="POKURI SIVA SAI KRISHNA" userId="04df38e6cc561493" providerId="LiveId" clId="{7BB85344-73CE-400E-A841-331ADC14AD21}" dt="2025-09-26T17:13:43.978" v="150" actId="1076"/>
        <pc:sldMkLst>
          <pc:docMk/>
          <pc:sldMk cId="1332118849" sldId="273"/>
        </pc:sldMkLst>
        <pc:spChg chg="mod">
          <ac:chgData name="POKURI SIVA SAI KRISHNA" userId="04df38e6cc561493" providerId="LiveId" clId="{7BB85344-73CE-400E-A841-331ADC14AD21}" dt="2025-09-26T17:13:43.978" v="150" actId="1076"/>
          <ac:spMkLst>
            <pc:docMk/>
            <pc:sldMk cId="1332118849" sldId="273"/>
            <ac:spMk id="2" creationId="{CE355C9A-9CC5-1696-6D39-BC7E1B7AAEF7}"/>
          </ac:spMkLst>
        </pc:spChg>
      </pc:sldChg>
      <pc:sldChg chg="modSp mod">
        <pc:chgData name="POKURI SIVA SAI KRISHNA" userId="04df38e6cc561493" providerId="LiveId" clId="{7BB85344-73CE-400E-A841-331ADC14AD21}" dt="2025-09-26T17:13:59.744" v="157" actId="27636"/>
        <pc:sldMkLst>
          <pc:docMk/>
          <pc:sldMk cId="1453900272" sldId="275"/>
        </pc:sldMkLst>
        <pc:spChg chg="mod">
          <ac:chgData name="POKURI SIVA SAI KRISHNA" userId="04df38e6cc561493" providerId="LiveId" clId="{7BB85344-73CE-400E-A841-331ADC14AD21}" dt="2025-09-26T17:13:59.744" v="157" actId="27636"/>
          <ac:spMkLst>
            <pc:docMk/>
            <pc:sldMk cId="1453900272" sldId="275"/>
            <ac:spMk id="2" creationId="{4A77AEF9-F762-22B0-0038-B2BE64C4B99B}"/>
          </ac:spMkLst>
        </pc:spChg>
      </pc:sldChg>
      <pc:sldChg chg="modSp mod">
        <pc:chgData name="POKURI SIVA SAI KRISHNA" userId="04df38e6cc561493" providerId="LiveId" clId="{7BB85344-73CE-400E-A841-331ADC14AD21}" dt="2025-09-26T17:18:30.872" v="163" actId="27636"/>
        <pc:sldMkLst>
          <pc:docMk/>
          <pc:sldMk cId="338229322" sldId="276"/>
        </pc:sldMkLst>
        <pc:spChg chg="mod">
          <ac:chgData name="POKURI SIVA SAI KRISHNA" userId="04df38e6cc561493" providerId="LiveId" clId="{7BB85344-73CE-400E-A841-331ADC14AD21}" dt="2025-09-26T17:14:07.217" v="159"/>
          <ac:spMkLst>
            <pc:docMk/>
            <pc:sldMk cId="338229322" sldId="276"/>
            <ac:spMk id="2" creationId="{89C206DB-8E4B-B3E1-AC90-8B2FC36E505C}"/>
          </ac:spMkLst>
        </pc:spChg>
        <pc:spChg chg="mod">
          <ac:chgData name="POKURI SIVA SAI KRISHNA" userId="04df38e6cc561493" providerId="LiveId" clId="{7BB85344-73CE-400E-A841-331ADC14AD21}" dt="2025-09-26T17:18:30.872" v="163" actId="27636"/>
          <ac:spMkLst>
            <pc:docMk/>
            <pc:sldMk cId="338229322" sldId="276"/>
            <ac:spMk id="3" creationId="{EC190A3B-E930-0DEC-137B-F24D102E2442}"/>
          </ac:spMkLst>
        </pc:spChg>
      </pc:sldChg>
      <pc:sldChg chg="modSp mod">
        <pc:chgData name="POKURI SIVA SAI KRISHNA" userId="04df38e6cc561493" providerId="LiveId" clId="{7BB85344-73CE-400E-A841-331ADC14AD21}" dt="2025-09-26T17:14:23.720" v="161"/>
        <pc:sldMkLst>
          <pc:docMk/>
          <pc:sldMk cId="3642381459" sldId="277"/>
        </pc:sldMkLst>
        <pc:spChg chg="mod">
          <ac:chgData name="POKURI SIVA SAI KRISHNA" userId="04df38e6cc561493" providerId="LiveId" clId="{7BB85344-73CE-400E-A841-331ADC14AD21}" dt="2025-09-26T17:14:23.720" v="161"/>
          <ac:spMkLst>
            <pc:docMk/>
            <pc:sldMk cId="3642381459" sldId="277"/>
            <ac:spMk id="2" creationId="{1BF97698-21C2-7061-5D93-39933BBC17A1}"/>
          </ac:spMkLst>
        </pc:spChg>
      </pc:sldChg>
      <pc:sldChg chg="modSp new mod">
        <pc:chgData name="POKURI SIVA SAI KRISHNA" userId="04df38e6cc561493" providerId="LiveId" clId="{7BB85344-73CE-400E-A841-331ADC14AD21}" dt="2025-09-26T17:11:31.735" v="112" actId="1076"/>
        <pc:sldMkLst>
          <pc:docMk/>
          <pc:sldMk cId="3349546935" sldId="280"/>
        </pc:sldMkLst>
        <pc:spChg chg="mod">
          <ac:chgData name="POKURI SIVA SAI KRISHNA" userId="04df38e6cc561493" providerId="LiveId" clId="{7BB85344-73CE-400E-A841-331ADC14AD21}" dt="2025-09-26T17:11:31.735" v="112" actId="1076"/>
          <ac:spMkLst>
            <pc:docMk/>
            <pc:sldMk cId="3349546935" sldId="280"/>
            <ac:spMk id="2" creationId="{14ECF5FF-427E-41ED-D1EA-7C25F3B9ED8F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9/26/2025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9/26/2025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9/26/2025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9/26/2025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9/26/2025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9/26/2025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9/26/2025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9/26/2025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9/26/2025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9/26/2025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9/26/2025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9/26/2025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9/26/2025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8E36636D-D922-432D-A958-524484B5923D}" type="datetimeFigureOut">
              <a:rPr lang="en-US" dirty="0"/>
              <a:pPr/>
              <a:t>9/26/2025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2" r:id="rId10"/>
    <p:sldLayoutId id="2147483853" r:id="rId11"/>
    <p:sldLayoutId id="2147483854" r:id="rId12"/>
    <p:sldLayoutId id="2147483855" r:id="rId13"/>
    <p:sldLayoutId id="2147483858" r:id="rId14"/>
    <p:sldLayoutId id="2147483859" r:id="rId15"/>
    <p:sldLayoutId id="2147483850" r:id="rId16"/>
    <p:sldLayoutId id="2147483851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5432F9-1211-A9A0-FF7B-7A85BDB3F5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11819" y="605870"/>
            <a:ext cx="9440034" cy="1828801"/>
          </a:xfrm>
        </p:spPr>
        <p:txBody>
          <a:bodyPr/>
          <a:lstStyle/>
          <a:p>
            <a:r>
              <a:rPr lang="en-IN" dirty="0"/>
              <a:t>ATM Fraud Detection System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79F0394-4D30-5DE6-4508-2124FDF5DE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06097" y="3568522"/>
            <a:ext cx="4237463" cy="3011182"/>
          </a:xfrm>
        </p:spPr>
        <p:txBody>
          <a:bodyPr/>
          <a:lstStyle/>
          <a:p>
            <a:pPr algn="l"/>
            <a:r>
              <a:rPr lang="en-IN" dirty="0"/>
              <a:t>23335A0414- P.SIVA SAI KRISHNA</a:t>
            </a:r>
          </a:p>
          <a:p>
            <a:pPr algn="l"/>
            <a:r>
              <a:rPr lang="en-IN" dirty="0"/>
              <a:t>22331A04H0-T.VARSHITHA</a:t>
            </a:r>
          </a:p>
          <a:p>
            <a:pPr algn="l"/>
            <a:r>
              <a:rPr lang="en-IN" dirty="0"/>
              <a:t>22331A04H6-V.BHARGAV</a:t>
            </a:r>
          </a:p>
          <a:p>
            <a:pPr algn="l"/>
            <a:r>
              <a:rPr lang="en-IN" dirty="0"/>
              <a:t>22331A04F3-S.DILEEP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81FADC-64B1-98D2-248E-214AC1014B75}"/>
              </a:ext>
            </a:extLst>
          </p:cNvPr>
          <p:cNvSpPr txBox="1"/>
          <p:nvPr/>
        </p:nvSpPr>
        <p:spPr>
          <a:xfrm>
            <a:off x="1359177" y="421204"/>
            <a:ext cx="9745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MAHARAJ VIJAYARAM GAJAPATHI RAJ COLLEGE OF ENGINEERING</a:t>
            </a:r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293F70-7E0B-05F6-BE2F-E517012A09BE}"/>
              </a:ext>
            </a:extLst>
          </p:cNvPr>
          <p:cNvSpPr txBox="1"/>
          <p:nvPr/>
        </p:nvSpPr>
        <p:spPr>
          <a:xfrm>
            <a:off x="4981990" y="888716"/>
            <a:ext cx="24996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MAJOR PROJECT Group Number-13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6A45F1-E3DC-A92D-4F8D-F4EBAEF5DE6A}"/>
              </a:ext>
            </a:extLst>
          </p:cNvPr>
          <p:cNvSpPr txBox="1"/>
          <p:nvPr/>
        </p:nvSpPr>
        <p:spPr>
          <a:xfrm>
            <a:off x="7706097" y="319919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BY: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074A395-42B1-3204-6077-96890F86BD59}"/>
              </a:ext>
            </a:extLst>
          </p:cNvPr>
          <p:cNvSpPr txBox="1"/>
          <p:nvPr/>
        </p:nvSpPr>
        <p:spPr>
          <a:xfrm>
            <a:off x="953329" y="3568522"/>
            <a:ext cx="282768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GUIDE:</a:t>
            </a:r>
          </a:p>
          <a:p>
            <a:r>
              <a:rPr lang="en-IN" dirty="0"/>
              <a:t>Dr. D. Rama Devi Prof</a:t>
            </a:r>
          </a:p>
          <a:p>
            <a:r>
              <a:rPr lang="pl-PL" dirty="0" err="1"/>
              <a:t>M.Tech</a:t>
            </a:r>
            <a:r>
              <a:rPr lang="pl-PL" dirty="0"/>
              <a:t>., </a:t>
            </a:r>
            <a:r>
              <a:rPr lang="pl-PL" dirty="0" err="1"/>
              <a:t>Ph.D</a:t>
            </a:r>
            <a:endParaRPr lang="pl-PL" dirty="0"/>
          </a:p>
          <a:p>
            <a:r>
              <a:rPr lang="pl-PL" cap="all" dirty="0"/>
              <a:t>HOD</a:t>
            </a:r>
          </a:p>
          <a:p>
            <a:r>
              <a:rPr lang="en-IN" cap="all" dirty="0"/>
              <a:t>ECE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756095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CF1517-9029-CD60-4582-59705FDFA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025" y="551757"/>
            <a:ext cx="5676576" cy="970450"/>
          </a:xfrm>
        </p:spPr>
        <p:txBody>
          <a:bodyPr>
            <a:normAutofit/>
          </a:bodyPr>
          <a:lstStyle/>
          <a:p>
            <a:r>
              <a:rPr lang="en-IN" dirty="0"/>
              <a:t>Proposed Workflow:</a:t>
            </a:r>
          </a:p>
        </p:txBody>
      </p:sp>
      <p:pic>
        <p:nvPicPr>
          <p:cNvPr id="1026" name="Picture 2" descr="Generated image">
            <a:extLst>
              <a:ext uri="{FF2B5EF4-FFF2-40B4-BE49-F238E27FC236}">
                <a16:creationId xmlns:a16="http://schemas.microsoft.com/office/drawing/2014/main" id="{CEF270B6-561E-B6B0-C0E5-E016450F4DA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795" y="1761781"/>
            <a:ext cx="6088855" cy="4059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E90A913-F056-0C12-3184-796AE04C783B}"/>
              </a:ext>
            </a:extLst>
          </p:cNvPr>
          <p:cNvSpPr txBox="1"/>
          <p:nvPr/>
        </p:nvSpPr>
        <p:spPr>
          <a:xfrm>
            <a:off x="7523922" y="2154323"/>
            <a:ext cx="375428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1.Scan RFID</a:t>
            </a:r>
          </a:p>
          <a:p>
            <a:endParaRPr lang="en-IN" dirty="0"/>
          </a:p>
          <a:p>
            <a:r>
              <a:rPr lang="en-IN" dirty="0"/>
              <a:t>2.Enter PIN</a:t>
            </a:r>
          </a:p>
          <a:p>
            <a:endParaRPr lang="en-IN" dirty="0"/>
          </a:p>
          <a:p>
            <a:r>
              <a:rPr lang="en-IN" dirty="0"/>
              <a:t>3.Capture Face (8–10s window)</a:t>
            </a:r>
          </a:p>
          <a:p>
            <a:endParaRPr lang="en-IN" dirty="0"/>
          </a:p>
          <a:p>
            <a:r>
              <a:rPr lang="en-IN" dirty="0"/>
              <a:t>4.ML recognition (CNN/HOG)</a:t>
            </a:r>
          </a:p>
          <a:p>
            <a:endParaRPr lang="en-IN" dirty="0"/>
          </a:p>
          <a:p>
            <a:r>
              <a:rPr lang="en-IN" dirty="0"/>
              <a:t>5.If valid → Access Granted (servo open)</a:t>
            </a:r>
          </a:p>
          <a:p>
            <a:endParaRPr lang="en-IN" dirty="0"/>
          </a:p>
          <a:p>
            <a:r>
              <a:rPr lang="en-IN" dirty="0"/>
              <a:t>6.If invalid → Buzzer + GSM alert</a:t>
            </a:r>
          </a:p>
        </p:txBody>
      </p:sp>
    </p:spTree>
    <p:extLst>
      <p:ext uri="{BB962C8B-B14F-4D97-AF65-F5344CB8AC3E}">
        <p14:creationId xmlns:p14="http://schemas.microsoft.com/office/powerpoint/2010/main" val="2548930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CC6A1-13AF-2A9A-AF8E-1C2C736D4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Proposed Circuit Diagram: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52E170C-7DE8-6F0F-28C5-D4704A310E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3046810" y="1731963"/>
            <a:ext cx="6088855" cy="4059237"/>
          </a:xfrm>
          <a:prstGeom prst="rect">
            <a:avLst/>
          </a:prstGeom>
          <a:noFill/>
          <a:effectLst>
            <a:outerShdw blurRad="25400" dir="17880000">
              <a:srgbClr val="000000">
                <a:alpha val="46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15487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3FAE60-1AD8-1ADB-A993-7037A1C723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Hardware Components Used: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33C344-814C-517B-0701-32EC9C87C4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IN" dirty="0"/>
              <a:t>Arduino Mega (Controller)</a:t>
            </a:r>
          </a:p>
          <a:p>
            <a:endParaRPr lang="en-IN" dirty="0"/>
          </a:p>
          <a:p>
            <a:r>
              <a:rPr lang="en-IN" dirty="0"/>
              <a:t>RFID Reader (RC522) + RFID Tags</a:t>
            </a:r>
          </a:p>
          <a:p>
            <a:endParaRPr lang="en-IN" dirty="0"/>
          </a:p>
          <a:p>
            <a:r>
              <a:rPr lang="en-IN" dirty="0"/>
              <a:t>4x4 Keypad</a:t>
            </a:r>
          </a:p>
          <a:p>
            <a:endParaRPr lang="en-IN" dirty="0"/>
          </a:p>
          <a:p>
            <a:r>
              <a:rPr lang="en-IN" dirty="0"/>
              <a:t>LCD Display (16x2 or 20x4)</a:t>
            </a:r>
          </a:p>
          <a:p>
            <a:endParaRPr lang="en-IN" dirty="0"/>
          </a:p>
          <a:p>
            <a:r>
              <a:rPr lang="en-IN" dirty="0"/>
              <a:t>GSM Module (SIM800L/SIM900)</a:t>
            </a:r>
          </a:p>
          <a:p>
            <a:endParaRPr lang="en-IN" dirty="0"/>
          </a:p>
          <a:p>
            <a:r>
              <a:rPr lang="en-IN" dirty="0"/>
              <a:t>Buzzer + Servo Motor (lock)</a:t>
            </a:r>
          </a:p>
          <a:p>
            <a:endParaRPr lang="en-IN" dirty="0"/>
          </a:p>
          <a:p>
            <a:r>
              <a:rPr lang="en-IN" dirty="0"/>
              <a:t>Laptop Webcam (for face recognition, handled by PC)</a:t>
            </a:r>
          </a:p>
        </p:txBody>
      </p:sp>
    </p:spTree>
    <p:extLst>
      <p:ext uri="{BB962C8B-B14F-4D97-AF65-F5344CB8AC3E}">
        <p14:creationId xmlns:p14="http://schemas.microsoft.com/office/powerpoint/2010/main" val="1622881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0B3CD-0E4E-B73B-2496-563AB7ED4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Software Tools Used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2F48D3-9465-7927-BFD0-E264F50BF7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Arduino IDE (for hardware programming)</a:t>
            </a:r>
          </a:p>
          <a:p>
            <a:endParaRPr lang="en-IN" dirty="0"/>
          </a:p>
          <a:p>
            <a:r>
              <a:rPr lang="en-IN" dirty="0"/>
              <a:t>Python (OpenCV + </a:t>
            </a:r>
            <a:r>
              <a:rPr lang="en-IN" dirty="0" err="1"/>
              <a:t>face_recognition</a:t>
            </a:r>
            <a:r>
              <a:rPr lang="en-IN" dirty="0"/>
              <a:t> library)</a:t>
            </a:r>
          </a:p>
          <a:p>
            <a:endParaRPr lang="en-IN" dirty="0"/>
          </a:p>
          <a:p>
            <a:r>
              <a:rPr lang="en-IN" dirty="0"/>
              <a:t>Serial Communication (PC ↔ Arduino)</a:t>
            </a:r>
          </a:p>
        </p:txBody>
      </p:sp>
    </p:spTree>
    <p:extLst>
      <p:ext uri="{BB962C8B-B14F-4D97-AF65-F5344CB8AC3E}">
        <p14:creationId xmlns:p14="http://schemas.microsoft.com/office/powerpoint/2010/main" val="34436965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65C04D-8656-6411-0152-A45E8135E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Research Gap &amp; Our Contribution: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6DE19E-65EE-5536-3880-B7989B362C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Combines Embedded + ML + GSM (not found together in previous works)</a:t>
            </a:r>
          </a:p>
          <a:p>
            <a:endParaRPr lang="en-US" dirty="0"/>
          </a:p>
          <a:p>
            <a:r>
              <a:rPr lang="en-US" dirty="0"/>
              <a:t>Works offline (no cloud required)</a:t>
            </a:r>
          </a:p>
          <a:p>
            <a:endParaRPr lang="en-US" dirty="0"/>
          </a:p>
          <a:p>
            <a:r>
              <a:rPr lang="en-US" dirty="0"/>
              <a:t>Uses majority voting in face recognition (avoids false alarms)</a:t>
            </a:r>
          </a:p>
          <a:p>
            <a:endParaRPr lang="en-US" dirty="0"/>
          </a:p>
          <a:p>
            <a:r>
              <a:rPr lang="en-US" dirty="0"/>
              <a:t>Provides real-time alerts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924205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BD2BC4-DFE1-2DC1-77F9-E020ACB02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Future Scope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E1AA5C-8134-4CA7-60D6-245F86260F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Add liveness detection (blink/eye movement) to prevent photo spoofing</a:t>
            </a:r>
          </a:p>
          <a:p>
            <a:endParaRPr lang="en-IN" dirty="0"/>
          </a:p>
          <a:p>
            <a:r>
              <a:rPr lang="en-IN" dirty="0"/>
              <a:t>Cloud integration for centralized logging</a:t>
            </a:r>
          </a:p>
          <a:p>
            <a:endParaRPr lang="en-IN" dirty="0"/>
          </a:p>
          <a:p>
            <a:r>
              <a:rPr lang="en-IN" dirty="0"/>
              <a:t>Extend to fingerprint/iris for stronger multi-biometric system</a:t>
            </a:r>
          </a:p>
          <a:p>
            <a:endParaRPr lang="en-IN" dirty="0"/>
          </a:p>
          <a:p>
            <a:r>
              <a:rPr lang="en-IN" dirty="0"/>
              <a:t>Deploy on Raspberry Pi for portable ATM unit</a:t>
            </a:r>
          </a:p>
        </p:txBody>
      </p:sp>
    </p:spTree>
    <p:extLst>
      <p:ext uri="{BB962C8B-B14F-4D97-AF65-F5344CB8AC3E}">
        <p14:creationId xmlns:p14="http://schemas.microsoft.com/office/powerpoint/2010/main" val="15770610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ECF5FF-427E-41ED-D1EA-7C25F3B9ED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2248830"/>
            <a:ext cx="10353762" cy="970450"/>
          </a:xfrm>
        </p:spPr>
        <p:txBody>
          <a:bodyPr/>
          <a:lstStyle/>
          <a:p>
            <a:r>
              <a:rPr lang="en-IN" dirty="0"/>
              <a:t>Thank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6CD8A2-F023-2623-4F8B-117BF57285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495469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559C6-0FA1-C198-FA71-79FA52DE4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F31CF5-A7AB-830A-4594-C9130289A0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Automated Teller Machines (ATMs) are widely used but remain vulnerable to fraud through stolen cards, PIN theft, and spoofing. Traditional security (card + PIN) is insufficient against modern threats. Biometrics like fingerprints and iris are accurate but costly.</a:t>
            </a:r>
          </a:p>
          <a:p>
            <a:r>
              <a:rPr lang="en-US" dirty="0"/>
              <a:t>Our project proposes a </a:t>
            </a:r>
            <a:r>
              <a:rPr lang="en-US" b="1" dirty="0"/>
              <a:t>multi-factor authentication system</a:t>
            </a:r>
            <a:r>
              <a:rPr lang="en-US" dirty="0"/>
              <a:t> integrating </a:t>
            </a:r>
            <a:r>
              <a:rPr lang="en-US" b="1" dirty="0"/>
              <a:t>RFID card, keypad PIN, and AI-based face recognition</a:t>
            </a:r>
            <a:r>
              <a:rPr lang="en-US" dirty="0"/>
              <a:t> with </a:t>
            </a:r>
            <a:r>
              <a:rPr lang="en-US" b="1" dirty="0"/>
              <a:t>Arduino-controlled GSM alerts and buzzer mechanisms</a:t>
            </a:r>
            <a:r>
              <a:rPr lang="en-US" dirty="0"/>
              <a:t>. Unlike existing works, our approach is </a:t>
            </a:r>
            <a:r>
              <a:rPr lang="en-US" b="1" dirty="0"/>
              <a:t>low-cost, real-time, and combines Machine Learning, Embedded Systems, and IoT</a:t>
            </a:r>
            <a:r>
              <a:rPr lang="en-US" dirty="0"/>
              <a:t> into a single secure ATM prototype.</a:t>
            </a:r>
          </a:p>
        </p:txBody>
      </p:sp>
    </p:spTree>
    <p:extLst>
      <p:ext uri="{BB962C8B-B14F-4D97-AF65-F5344CB8AC3E}">
        <p14:creationId xmlns:p14="http://schemas.microsoft.com/office/powerpoint/2010/main" val="37524077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B58DCF-5E8F-01F1-422C-025ABC0B89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569" y="241852"/>
            <a:ext cx="4592483" cy="970450"/>
          </a:xfrm>
        </p:spPr>
        <p:txBody>
          <a:bodyPr/>
          <a:lstStyle/>
          <a:p>
            <a:r>
              <a:rPr lang="en-IN" dirty="0"/>
              <a:t>Literature Survey: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D5A41C-DDC8-8F54-2F58-244477CB51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925" y="1841780"/>
            <a:ext cx="10353762" cy="4058751"/>
          </a:xfrm>
        </p:spPr>
        <p:txBody>
          <a:bodyPr>
            <a:normAutofit lnSpcReduction="10000"/>
          </a:bodyPr>
          <a:lstStyle/>
          <a:p>
            <a:r>
              <a:rPr lang="en-IN" dirty="0"/>
              <a:t>Title: “Face Recognition Based ATM Authentication System” – A. Singh et al., IEEE, 2019</a:t>
            </a:r>
          </a:p>
          <a:p>
            <a:endParaRPr lang="en-IN" dirty="0"/>
          </a:p>
          <a:p>
            <a:r>
              <a:rPr lang="en-IN" dirty="0"/>
              <a:t>Method: Haar Cascade for face detection</a:t>
            </a:r>
          </a:p>
          <a:p>
            <a:endParaRPr lang="en-IN" dirty="0"/>
          </a:p>
          <a:p>
            <a:r>
              <a:rPr lang="en-IN" dirty="0"/>
              <a:t>Limitation: Poor accuracy in low light, easy spoofing with photos</a:t>
            </a:r>
          </a:p>
          <a:p>
            <a:endParaRPr lang="en-IN" dirty="0"/>
          </a:p>
          <a:p>
            <a:r>
              <a:rPr lang="en-IN" dirty="0"/>
              <a:t>Gap: Need for more robust deep learning techniques</a:t>
            </a:r>
          </a:p>
          <a:p>
            <a:endParaRPr lang="en-IN" dirty="0"/>
          </a:p>
          <a:p>
            <a:r>
              <a:rPr lang="en-IN" dirty="0"/>
              <a:t>Our Contribution: Use CNN/HOG-based face encoding for higher accuracy</a:t>
            </a:r>
          </a:p>
        </p:txBody>
      </p:sp>
    </p:spTree>
    <p:extLst>
      <p:ext uri="{BB962C8B-B14F-4D97-AF65-F5344CB8AC3E}">
        <p14:creationId xmlns:p14="http://schemas.microsoft.com/office/powerpoint/2010/main" val="38324360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355C9A-9CC5-1696-6D39-BC7E1B7AAE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898" y="486936"/>
            <a:ext cx="4461093" cy="970450"/>
          </a:xfrm>
        </p:spPr>
        <p:txBody>
          <a:bodyPr/>
          <a:lstStyle/>
          <a:p>
            <a:r>
              <a:rPr lang="en-IN" dirty="0"/>
              <a:t>Paper 2</a:t>
            </a:r>
            <a:r>
              <a:rPr lang="en-IN" dirty="0">
                <a:effectLst/>
              </a:rPr>
              <a:t>(Contd.)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038AB3-AA38-6E00-DAD5-6EAC5FCE6F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Title: “Smart ATM Security Using IoT and Biometrics” – R. Sharma et al., IEEE, 2020</a:t>
            </a:r>
          </a:p>
          <a:p>
            <a:endParaRPr lang="en-IN" dirty="0"/>
          </a:p>
          <a:p>
            <a:r>
              <a:rPr lang="en-IN" dirty="0"/>
              <a:t>Method: Fingerprint + GSM-based IoT alerts</a:t>
            </a:r>
          </a:p>
          <a:p>
            <a:endParaRPr lang="en-IN" dirty="0"/>
          </a:p>
          <a:p>
            <a:r>
              <a:rPr lang="en-IN" dirty="0"/>
              <a:t>Limitation: Fingerprint hardware is costly, GSM delay in rural areas</a:t>
            </a:r>
          </a:p>
          <a:p>
            <a:endParaRPr lang="en-IN" dirty="0"/>
          </a:p>
          <a:p>
            <a:r>
              <a:rPr lang="en-IN" dirty="0"/>
              <a:t>Gap: Cheaper biometric like face, offline-capable system</a:t>
            </a:r>
          </a:p>
          <a:p>
            <a:endParaRPr lang="en-IN" dirty="0"/>
          </a:p>
          <a:p>
            <a:r>
              <a:rPr lang="en-IN" dirty="0"/>
              <a:t>Our Contribution: Use webcam-based face recognition + offline GSM alerts</a:t>
            </a:r>
          </a:p>
        </p:txBody>
      </p:sp>
    </p:spTree>
    <p:extLst>
      <p:ext uri="{BB962C8B-B14F-4D97-AF65-F5344CB8AC3E}">
        <p14:creationId xmlns:p14="http://schemas.microsoft.com/office/powerpoint/2010/main" val="13321188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398A74-D665-0CEE-FFFC-5AEA75064C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77AEF9-F762-22B0-0038-B2BE64C4B9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3546693" cy="970450"/>
          </a:xfrm>
        </p:spPr>
        <p:txBody>
          <a:bodyPr>
            <a:normAutofit fontScale="90000"/>
          </a:bodyPr>
          <a:lstStyle/>
          <a:p>
            <a:r>
              <a:rPr lang="en-IN" dirty="0"/>
              <a:t>Paper 3</a:t>
            </a:r>
            <a:r>
              <a:rPr lang="en-IN" dirty="0">
                <a:effectLst/>
              </a:rPr>
              <a:t>(Contd.)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C4BD11-E0DF-61F3-918A-C6D3C02D4E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IN" dirty="0"/>
              <a:t>Title: “Deep Learning Based Real-Time Face Recognition for ATM” – P. Patel et al., IEEE, 2021</a:t>
            </a:r>
          </a:p>
          <a:p>
            <a:endParaRPr lang="en-IN" dirty="0"/>
          </a:p>
          <a:p>
            <a:r>
              <a:rPr lang="en-IN" dirty="0"/>
              <a:t>Method: CNN (TensorFlow/</a:t>
            </a:r>
            <a:r>
              <a:rPr lang="en-IN" dirty="0" err="1"/>
              <a:t>Keras</a:t>
            </a:r>
            <a:r>
              <a:rPr lang="en-IN" dirty="0"/>
              <a:t>) on GPU</a:t>
            </a:r>
          </a:p>
          <a:p>
            <a:endParaRPr lang="en-IN" dirty="0"/>
          </a:p>
          <a:p>
            <a:r>
              <a:rPr lang="en-IN" dirty="0"/>
              <a:t>Limitation: High cost (GPU required), not portable</a:t>
            </a:r>
          </a:p>
          <a:p>
            <a:endParaRPr lang="en-IN" dirty="0"/>
          </a:p>
          <a:p>
            <a:r>
              <a:rPr lang="en-IN" dirty="0"/>
              <a:t>Gap: Need low-cost implementation on basic hardware</a:t>
            </a:r>
          </a:p>
          <a:p>
            <a:endParaRPr lang="en-IN" dirty="0"/>
          </a:p>
          <a:p>
            <a:r>
              <a:rPr lang="en-IN" dirty="0"/>
              <a:t>Our Contribution: Run face recognition on normal PC webcam (HOG/CNN lightweight model)</a:t>
            </a:r>
          </a:p>
        </p:txBody>
      </p:sp>
    </p:spTree>
    <p:extLst>
      <p:ext uri="{BB962C8B-B14F-4D97-AF65-F5344CB8AC3E}">
        <p14:creationId xmlns:p14="http://schemas.microsoft.com/office/powerpoint/2010/main" val="14539002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CD809A-1C46-9C9B-1DC8-E67FCEFDBA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C206DB-8E4B-B3E1-AC90-8B2FC36E50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4160010" cy="970450"/>
          </a:xfrm>
        </p:spPr>
        <p:txBody>
          <a:bodyPr/>
          <a:lstStyle/>
          <a:p>
            <a:r>
              <a:rPr lang="en-IN" dirty="0"/>
              <a:t>Paper 4</a:t>
            </a:r>
            <a:r>
              <a:rPr lang="en-IN" dirty="0">
                <a:effectLst/>
              </a:rPr>
              <a:t>(Contd.)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190A3B-E930-0DEC-137B-F24D102E24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/>
              <a:t>Title: “IoT-based Fraud Detection in ATM Machines” – K. Verma et al., IEEE, 2022</a:t>
            </a:r>
          </a:p>
          <a:p>
            <a:endParaRPr lang="en-IN" dirty="0"/>
          </a:p>
          <a:p>
            <a:r>
              <a:rPr lang="en-IN" dirty="0"/>
              <a:t>Method: IoT sensors for intrusion detection</a:t>
            </a:r>
          </a:p>
          <a:p>
            <a:endParaRPr lang="en-IN" dirty="0"/>
          </a:p>
          <a:p>
            <a:r>
              <a:rPr lang="en-IN" dirty="0"/>
              <a:t>Limitation: Detects tampering but no user authentication</a:t>
            </a:r>
          </a:p>
          <a:p>
            <a:endParaRPr lang="en-IN" dirty="0"/>
          </a:p>
          <a:p>
            <a:r>
              <a:rPr lang="en-IN" dirty="0"/>
              <a:t>Gap: No link between fraud detection and user identity</a:t>
            </a:r>
          </a:p>
          <a:p>
            <a:endParaRPr lang="en-IN" dirty="0"/>
          </a:p>
          <a:p>
            <a:r>
              <a:rPr lang="en-IN" dirty="0"/>
              <a:t>Our Contribution: Add multi-factor authentication (</a:t>
            </a:r>
            <a:r>
              <a:rPr lang="en-IN" dirty="0" err="1"/>
              <a:t>RFID+PIN+Face</a:t>
            </a:r>
            <a:r>
              <a:rPr lang="en-IN" dirty="0"/>
              <a:t>) + fraud alerts</a:t>
            </a:r>
          </a:p>
        </p:txBody>
      </p:sp>
    </p:spTree>
    <p:extLst>
      <p:ext uri="{BB962C8B-B14F-4D97-AF65-F5344CB8AC3E}">
        <p14:creationId xmlns:p14="http://schemas.microsoft.com/office/powerpoint/2010/main" val="3382293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D8EE3B-826A-E9E4-D728-E21ACE2465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97698-21C2-7061-5D93-39933BBC1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4282673" cy="970450"/>
          </a:xfrm>
        </p:spPr>
        <p:txBody>
          <a:bodyPr/>
          <a:lstStyle/>
          <a:p>
            <a:r>
              <a:rPr lang="en-IN" dirty="0"/>
              <a:t>Paper 5</a:t>
            </a:r>
            <a:r>
              <a:rPr lang="en-IN" dirty="0">
                <a:effectLst/>
              </a:rPr>
              <a:t>(Contd.)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6B4B56-95B8-4205-AFD0-C93DF218BC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/>
              <a:t>Title: “Multi-factor Authentication in ATM Transactions” – S. Reddy et al., IEEE, 2023</a:t>
            </a:r>
          </a:p>
          <a:p>
            <a:endParaRPr lang="en-IN" dirty="0"/>
          </a:p>
          <a:p>
            <a:r>
              <a:rPr lang="en-IN" dirty="0"/>
              <a:t>Method: Card + OTP via Internet</a:t>
            </a:r>
          </a:p>
          <a:p>
            <a:endParaRPr lang="en-IN" dirty="0"/>
          </a:p>
          <a:p>
            <a:r>
              <a:rPr lang="en-IN" dirty="0"/>
              <a:t>Limitation: Requires network, delays in remote/rural areas</a:t>
            </a:r>
          </a:p>
          <a:p>
            <a:endParaRPr lang="en-IN" dirty="0"/>
          </a:p>
          <a:p>
            <a:r>
              <a:rPr lang="en-IN" dirty="0"/>
              <a:t>Gap: Need an offline alert + authentication system</a:t>
            </a:r>
          </a:p>
          <a:p>
            <a:endParaRPr lang="en-IN" dirty="0"/>
          </a:p>
          <a:p>
            <a:r>
              <a:rPr lang="en-IN" dirty="0"/>
              <a:t>Our Contribution: PIN + Face + GSM SMS (offline, real-time)</a:t>
            </a:r>
          </a:p>
        </p:txBody>
      </p:sp>
    </p:spTree>
    <p:extLst>
      <p:ext uri="{BB962C8B-B14F-4D97-AF65-F5344CB8AC3E}">
        <p14:creationId xmlns:p14="http://schemas.microsoft.com/office/powerpoint/2010/main" val="36423814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BB3A4C-8B79-3DF6-9EFA-1CEDA7584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89452"/>
            <a:ext cx="8806070" cy="1202363"/>
          </a:xfrm>
        </p:spPr>
        <p:txBody>
          <a:bodyPr>
            <a:normAutofit/>
          </a:bodyPr>
          <a:lstStyle/>
          <a:p>
            <a:r>
              <a:rPr lang="en-IN" dirty="0"/>
              <a:t>Literature Survey Summary (Table)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DEB32C92-1F0D-FAEF-4041-20E5B5D877A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7786782"/>
              </p:ext>
            </p:extLst>
          </p:nvPr>
        </p:nvGraphicFramePr>
        <p:xfrm>
          <a:off x="390939" y="1453667"/>
          <a:ext cx="11410122" cy="49428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047460">
                  <a:extLst>
                    <a:ext uri="{9D8B030D-6E8A-4147-A177-3AD203B41FA5}">
                      <a16:colId xmlns:a16="http://schemas.microsoft.com/office/drawing/2014/main" val="1136853429"/>
                    </a:ext>
                  </a:extLst>
                </a:gridCol>
                <a:gridCol w="2763078">
                  <a:extLst>
                    <a:ext uri="{9D8B030D-6E8A-4147-A177-3AD203B41FA5}">
                      <a16:colId xmlns:a16="http://schemas.microsoft.com/office/drawing/2014/main" val="1722198079"/>
                    </a:ext>
                  </a:extLst>
                </a:gridCol>
                <a:gridCol w="1868556">
                  <a:extLst>
                    <a:ext uri="{9D8B030D-6E8A-4147-A177-3AD203B41FA5}">
                      <a16:colId xmlns:a16="http://schemas.microsoft.com/office/drawing/2014/main" val="3411317138"/>
                    </a:ext>
                  </a:extLst>
                </a:gridCol>
                <a:gridCol w="2315818">
                  <a:extLst>
                    <a:ext uri="{9D8B030D-6E8A-4147-A177-3AD203B41FA5}">
                      <a16:colId xmlns:a16="http://schemas.microsoft.com/office/drawing/2014/main" val="2621993632"/>
                    </a:ext>
                  </a:extLst>
                </a:gridCol>
                <a:gridCol w="2415210">
                  <a:extLst>
                    <a:ext uri="{9D8B030D-6E8A-4147-A177-3AD203B41FA5}">
                      <a16:colId xmlns:a16="http://schemas.microsoft.com/office/drawing/2014/main" val="3691033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Author &amp; Year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Title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Method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Limitation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Our Contribution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165607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A. Singh et al., 2019 (IEEE)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"Face Recognition Based ATM Authentication System"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Used Haar Cascade for face detection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Poor accuracy in low light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We use CNN/HOG for better accuracy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50816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R. Sharma et al., 2020 (IEEE)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"Smart ATM Security Using IoT and Biometrics"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GSM alerts + fingerprint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Costly hardware, slow response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Low-cost RFID + PIN + face ML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23164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P. Patel et al., 2021 (IEEE)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"Deep Learning Based Real-Time Face Recognition for ATM"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CNN (TensorFlow)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High hardware cost (GPU)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Low-cost PC webcam solution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671835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nl-NL"/>
                        <a:t>K. Verma et al., 2022 (IEEE)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"IoT-based Fraud Detection in ATM Machines"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IoT + motion sensors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No biometric verification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Added face recognition layer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51840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S. Reddy et al., 2023 (IEEE)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"Multi-factor Authentication in ATM Transactions"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Card + OTP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Needs internet, delay in rural areas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Offline PIN + face combo with GSM backup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319085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514914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4BE1A-E0A1-2C12-1964-FE4F6FA78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82DDCC-DFA2-6A44-DA49-4C67B26F31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From these papers, we observed most systems either lack accuracy, are costly, or need internet. Our work overcomes these by combining </a:t>
            </a:r>
            <a:r>
              <a:rPr lang="en-US" b="1" dirty="0"/>
              <a:t>RFID + PIN + Face Recognition + GSM</a:t>
            </a:r>
            <a:r>
              <a:rPr lang="en-US" dirty="0"/>
              <a:t> in a single low-cost prototype.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3873474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TM03457515[[fn=View]]</Template>
  <TotalTime>614</TotalTime>
  <Words>915</Words>
  <Application>Microsoft Office PowerPoint</Application>
  <PresentationFormat>Widescreen</PresentationFormat>
  <Paragraphs>148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Calisto MT</vt:lpstr>
      <vt:lpstr>Wingdings 2</vt:lpstr>
      <vt:lpstr>Slate</vt:lpstr>
      <vt:lpstr>ATM Fraud Detection System</vt:lpstr>
      <vt:lpstr>Introduction</vt:lpstr>
      <vt:lpstr>Literature Survey:</vt:lpstr>
      <vt:lpstr>Paper 2(Contd.)</vt:lpstr>
      <vt:lpstr>Paper 3(Contd.)</vt:lpstr>
      <vt:lpstr>Paper 4(Contd.)</vt:lpstr>
      <vt:lpstr>Paper 5(Contd.)</vt:lpstr>
      <vt:lpstr>Literature Survey Summary (Table)</vt:lpstr>
      <vt:lpstr>PowerPoint Presentation</vt:lpstr>
      <vt:lpstr>Proposed Workflow:</vt:lpstr>
      <vt:lpstr>Proposed Circuit Diagram:</vt:lpstr>
      <vt:lpstr>Hardware Components Used:</vt:lpstr>
      <vt:lpstr>Software Tools Used</vt:lpstr>
      <vt:lpstr>Research Gap &amp; Our Contribution:</vt:lpstr>
      <vt:lpstr>Future Scope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valarouthu bhargav</dc:creator>
  <cp:lastModifiedBy>POKURI SIVA SAI KRISHNA</cp:lastModifiedBy>
  <cp:revision>6</cp:revision>
  <dcterms:created xsi:type="dcterms:W3CDTF">2025-08-28T08:38:16Z</dcterms:created>
  <dcterms:modified xsi:type="dcterms:W3CDTF">2025-09-26T17:21:08Z</dcterms:modified>
</cp:coreProperties>
</file>